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1" r:id="rId5"/>
    <p:sldId id="259" r:id="rId6"/>
    <p:sldId id="260" r:id="rId7"/>
    <p:sldId id="262" r:id="rId8"/>
    <p:sldId id="263" r:id="rId9"/>
    <p:sldId id="264" r:id="rId10"/>
    <p:sldId id="282" r:id="rId11"/>
    <p:sldId id="261" r:id="rId12"/>
    <p:sldId id="267" r:id="rId13"/>
    <p:sldId id="283" r:id="rId14"/>
    <p:sldId id="285" r:id="rId15"/>
    <p:sldId id="266" r:id="rId16"/>
    <p:sldId id="268" r:id="rId17"/>
    <p:sldId id="274" r:id="rId18"/>
    <p:sldId id="273" r:id="rId19"/>
    <p:sldId id="286" r:id="rId20"/>
    <p:sldId id="275" r:id="rId21"/>
    <p:sldId id="284" r:id="rId22"/>
    <p:sldId id="269" r:id="rId23"/>
    <p:sldId id="270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00" autoAdjust="0"/>
    <p:restoredTop sz="94660"/>
  </p:normalViewPr>
  <p:slideViewPr>
    <p:cSldViewPr>
      <p:cViewPr varScale="1">
        <p:scale>
          <a:sx n="80" d="100"/>
          <a:sy n="80" d="100"/>
        </p:scale>
        <p:origin x="-3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E75-E5C2-4CE0-BBA4-5A1CD4A94A8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D85D-F59E-4E68-BDC1-BEE3CA9A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hedstrom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dreads.com/author/show/9810.Albert_Einste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"/>
            <a:ext cx="77724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u="sng" dirty="0" smtClean="0">
                <a:solidFill>
                  <a:schemeClr val="tx1"/>
                </a:solidFill>
              </a:rPr>
              <a:t>Stories Worth Retelling:  </a:t>
            </a:r>
            <a:endParaRPr lang="en-US" sz="5400" b="1" u="sng" dirty="0" smtClean="0">
              <a:solidFill>
                <a:schemeClr val="tx1"/>
              </a:solidFill>
            </a:endParaRPr>
          </a:p>
          <a:p>
            <a:r>
              <a:rPr lang="en-US" sz="5400" b="1" u="sng" dirty="0" smtClean="0">
                <a:solidFill>
                  <a:schemeClr val="tx1"/>
                </a:solidFill>
              </a:rPr>
              <a:t>How </a:t>
            </a:r>
            <a:r>
              <a:rPr lang="en-US" sz="5400" b="1" u="sng" dirty="0" smtClean="0">
                <a:solidFill>
                  <a:schemeClr val="tx1"/>
                </a:solidFill>
              </a:rPr>
              <a:t>to Teach with Legends </a:t>
            </a:r>
            <a:endParaRPr lang="en-US" sz="5400" dirty="0" smtClean="0">
              <a:solidFill>
                <a:schemeClr val="tx1"/>
              </a:solidFill>
            </a:endParaRPr>
          </a:p>
          <a:p>
            <a:r>
              <a:rPr lang="en-US" sz="5400" b="1" i="1" dirty="0" smtClean="0">
                <a:solidFill>
                  <a:schemeClr val="tx1"/>
                </a:solidFill>
              </a:rPr>
              <a:t>Bryce Hedstrom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Roosevelt High School, </a:t>
            </a:r>
            <a:endParaRPr lang="en-US" sz="4300" dirty="0" smtClean="0">
              <a:solidFill>
                <a:schemeClr val="tx1"/>
              </a:solidFill>
            </a:endParaRPr>
          </a:p>
          <a:p>
            <a:r>
              <a:rPr lang="en-US" sz="4300" dirty="0" smtClean="0">
                <a:solidFill>
                  <a:schemeClr val="tx1"/>
                </a:solidFill>
              </a:rPr>
              <a:t>Johnstown</a:t>
            </a:r>
            <a:r>
              <a:rPr lang="en-US" sz="4300" dirty="0" smtClean="0">
                <a:solidFill>
                  <a:schemeClr val="tx1"/>
                </a:solidFill>
              </a:rPr>
              <a:t>, Colorado</a:t>
            </a:r>
          </a:p>
          <a:p>
            <a:r>
              <a:rPr lang="en-US" sz="5400" dirty="0" smtClean="0">
                <a:solidFill>
                  <a:schemeClr val="tx1"/>
                </a:solidFill>
                <a:hlinkClick r:id="rId2"/>
              </a:rPr>
              <a:t>brycehedstrom.com</a:t>
            </a:r>
            <a:endParaRPr lang="en-US" sz="5400" dirty="0" smtClean="0">
              <a:solidFill>
                <a:schemeClr val="tx1"/>
              </a:solidFill>
            </a:endParaRPr>
          </a:p>
          <a:p>
            <a:r>
              <a:rPr lang="en-US" sz="3800" dirty="0" smtClean="0">
                <a:solidFill>
                  <a:schemeClr val="tx1"/>
                </a:solidFill>
              </a:rPr>
              <a:t>ACTFL National Conference</a:t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Denver, </a:t>
            </a:r>
            <a:r>
              <a:rPr lang="en-US" sz="3800" dirty="0" smtClean="0">
                <a:solidFill>
                  <a:schemeClr val="tx1"/>
                </a:solidFill>
              </a:rPr>
              <a:t>C</a:t>
            </a:r>
            <a:r>
              <a:rPr lang="en-US" sz="3800" dirty="0" smtClean="0">
                <a:solidFill>
                  <a:schemeClr val="tx1"/>
                </a:solidFill>
              </a:rPr>
              <a:t>olorado  November 18, 2100</a:t>
            </a:r>
            <a:endParaRPr lang="en-US" sz="3800" dirty="0" smtClean="0">
              <a:solidFill>
                <a:schemeClr val="tx1"/>
              </a:solidFill>
            </a:endParaRPr>
          </a:p>
          <a:p>
            <a:endParaRPr lang="en-US" sz="5400" dirty="0" smtClean="0">
              <a:solidFill>
                <a:schemeClr val="bg1"/>
              </a:solidFill>
            </a:endParaRPr>
          </a:p>
          <a:p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OK to tell it again!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Spoilers </a:t>
            </a:r>
            <a:r>
              <a:rPr lang="en-US" b="1" dirty="0" smtClean="0"/>
              <a:t>don't ruin stories or films: study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/>
              <a:t>new study by researchers from the University of California at San Diego </a:t>
            </a:r>
            <a:r>
              <a:rPr lang="en-US" dirty="0" smtClean="0"/>
              <a:t>shows the </a:t>
            </a:r>
            <a:r>
              <a:rPr lang="en-US" dirty="0" smtClean="0"/>
              <a:t>plot itself isn't critical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book or movie can be re-read or seen multiple times and still be enjoyable.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success </a:t>
            </a:r>
            <a:r>
              <a:rPr lang="en-US" dirty="0" smtClean="0"/>
              <a:t>of entertainment does not rest on suspense alone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opperplate Gothic Bold" pitchFamily="34" charset="0"/>
              </a:rPr>
              <a:t>Legends</a:t>
            </a:r>
            <a:endParaRPr lang="en-US" sz="72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contrast="-4000"/>
          </a:blip>
          <a:srcRect/>
          <a:stretch>
            <a:fillRect/>
          </a:stretch>
        </p:blipFill>
        <p:spPr bwMode="auto">
          <a:xfrm>
            <a:off x="685800" y="16764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lum bright="10000" contrast="8000"/>
          </a:blip>
          <a:srcRect/>
          <a:stretch>
            <a:fillRect/>
          </a:stretch>
        </p:blipFill>
        <p:spPr bwMode="auto">
          <a:xfrm>
            <a:off x="4648200" y="16764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olleenhammond.com/wp-content/uploads/2009/07/g-k-chesterton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352800"/>
            <a:ext cx="2514600" cy="327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opperplate Gothic Bold" pitchFamily="34" charset="0"/>
              </a:rPr>
              <a:t>Legends</a:t>
            </a:r>
            <a:endParaRPr lang="en-US" sz="72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"It is quite easy to see why a legend is treated, and ought to be treated, more respectfully than a book of history.  The legend is generally made by a majority of the people in the village who are sane.  The book is generally written by the one man in the village who is mad."  </a:t>
            </a: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G.K</a:t>
            </a:r>
            <a:r>
              <a:rPr lang="en-US" i="1" dirty="0" smtClean="0"/>
              <a:t>. Chesterton, </a:t>
            </a:r>
            <a:r>
              <a:rPr lang="en-US" i="1" u="sng" dirty="0" smtClean="0"/>
              <a:t>Orthodoxy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Legends are stories created by anonymous authors with some basis in history but with many embellishments. </a:t>
            </a:r>
            <a:r>
              <a:rPr lang="en-US" dirty="0" smtClean="0"/>
              <a:t>Legends </a:t>
            </a:r>
            <a:r>
              <a:rPr lang="en-US" dirty="0" smtClean="0"/>
              <a:t>show us the vision of the world and the life that people had with, historical, political, philosophical, and cultural value.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Myths</a:t>
            </a:r>
          </a:p>
          <a:p>
            <a:r>
              <a:rPr lang="en-US" dirty="0" smtClean="0"/>
              <a:t>Myths are </a:t>
            </a:r>
            <a:r>
              <a:rPr lang="en-US" dirty="0" smtClean="0"/>
              <a:t>stories </a:t>
            </a:r>
            <a:r>
              <a:rPr lang="en-US" dirty="0" smtClean="0"/>
              <a:t>that </a:t>
            </a:r>
            <a:r>
              <a:rPr lang="en-US" dirty="0" smtClean="0"/>
              <a:t>explain the </a:t>
            </a:r>
            <a:r>
              <a:rPr lang="en-US" dirty="0" smtClean="0"/>
              <a:t>origin of </a:t>
            </a:r>
            <a:r>
              <a:rPr lang="en-US" dirty="0" smtClean="0"/>
              <a:t>gods or of </a:t>
            </a:r>
            <a:r>
              <a:rPr lang="en-US" dirty="0" smtClean="0"/>
              <a:t>the creation of our </a:t>
            </a:r>
            <a:r>
              <a:rPr lang="en-US" dirty="0" smtClean="0"/>
              <a:t>world. They </a:t>
            </a:r>
            <a:r>
              <a:rPr lang="en-US" dirty="0" smtClean="0"/>
              <a:t>usually show us religion, beliefs or try to explain natural phenomena.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 a Legend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</a:t>
            </a:r>
            <a:r>
              <a:rPr lang="en-US" dirty="0"/>
              <a:t>with a simple </a:t>
            </a:r>
            <a:r>
              <a:rPr lang="en-US" dirty="0" smtClean="0"/>
              <a:t>version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 smtClean="0"/>
              <a:t>We listen for meaning first, details later)</a:t>
            </a:r>
            <a:endParaRPr lang="en-US" dirty="0" smtClean="0"/>
          </a:p>
          <a:p>
            <a:r>
              <a:rPr lang="en-US" dirty="0" smtClean="0"/>
              <a:t>Teach </a:t>
            </a:r>
            <a:r>
              <a:rPr lang="en-US" dirty="0" smtClean="0"/>
              <a:t>vocabulary</a:t>
            </a:r>
            <a:endParaRPr lang="en-US" dirty="0" smtClean="0"/>
          </a:p>
          <a:p>
            <a:r>
              <a:rPr lang="en-US" dirty="0" smtClean="0"/>
              <a:t>Retell </a:t>
            </a:r>
            <a:r>
              <a:rPr lang="en-US" dirty="0"/>
              <a:t>with more detail, answering questions along the way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More detail </a:t>
            </a:r>
            <a:r>
              <a:rPr lang="en-US" dirty="0"/>
              <a:t>makes it </a:t>
            </a:r>
            <a:r>
              <a:rPr lang="en-US" dirty="0" smtClean="0"/>
              <a:t>more interesting</a:t>
            </a:r>
            <a:endParaRPr lang="en-US" dirty="0"/>
          </a:p>
          <a:p>
            <a:r>
              <a:rPr lang="en-US" dirty="0"/>
              <a:t>Details are </a:t>
            </a:r>
            <a:r>
              <a:rPr lang="en-US" dirty="0" smtClean="0"/>
              <a:t>important, </a:t>
            </a:r>
            <a:r>
              <a:rPr lang="en-US" dirty="0"/>
              <a:t>but we can’t hear details at first.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Initial 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NEW VOCAB			FAMILIAR VOCAB</a:t>
            </a:r>
          </a:p>
          <a:p>
            <a:pPr>
              <a:buNone/>
            </a:pPr>
            <a:r>
              <a:rPr lang="en-US" dirty="0" smtClean="0"/>
              <a:t>woman				children</a:t>
            </a:r>
          </a:p>
          <a:p>
            <a:pPr>
              <a:buNone/>
            </a:pPr>
            <a:r>
              <a:rPr lang="en-US" dirty="0" smtClean="0"/>
              <a:t>husband				goes away	</a:t>
            </a:r>
          </a:p>
          <a:p>
            <a:pPr>
              <a:buNone/>
            </a:pPr>
            <a:r>
              <a:rPr lang="en-US" dirty="0"/>
              <a:t>s</a:t>
            </a:r>
            <a:r>
              <a:rPr lang="en-US" dirty="0" smtClean="0"/>
              <a:t>eems like				is sad</a:t>
            </a:r>
          </a:p>
          <a:p>
            <a:pPr>
              <a:buNone/>
            </a:pPr>
            <a:r>
              <a:rPr lang="en-US" dirty="0"/>
              <a:t>t</a:t>
            </a:r>
            <a:r>
              <a:rPr lang="en-US" dirty="0" smtClean="0"/>
              <a:t>hey die/she dies		river</a:t>
            </a:r>
          </a:p>
          <a:p>
            <a:pPr>
              <a:buNone/>
            </a:pPr>
            <a:r>
              <a:rPr lang="en-US" dirty="0"/>
              <a:t>r</a:t>
            </a:r>
            <a:r>
              <a:rPr lang="en-US" dirty="0" smtClean="0"/>
              <a:t>eturns				pushes</a:t>
            </a:r>
          </a:p>
          <a:p>
            <a:pPr>
              <a:buNone/>
            </a:pPr>
            <a:r>
              <a:rPr lang="en-US" dirty="0"/>
              <a:t>k</a:t>
            </a:r>
            <a:r>
              <a:rPr lang="en-US" dirty="0" smtClean="0"/>
              <a:t>eeps on yelling			water</a:t>
            </a:r>
          </a:p>
          <a:p>
            <a:pPr>
              <a:buNone/>
            </a:pPr>
            <a:r>
              <a:rPr lang="en-US" dirty="0"/>
              <a:t>k</a:t>
            </a:r>
            <a:r>
              <a:rPr lang="en-US" dirty="0" smtClean="0"/>
              <a:t>eeps on crying			night</a:t>
            </a:r>
          </a:p>
          <a:p>
            <a:pPr>
              <a:buNone/>
            </a:pPr>
            <a:r>
              <a:rPr lang="en-US" dirty="0"/>
              <a:t>k</a:t>
            </a:r>
            <a:r>
              <a:rPr lang="en-US" dirty="0" smtClean="0"/>
              <a:t>eeps on looking for		</a:t>
            </a:r>
            <a:r>
              <a:rPr lang="en-US" dirty="0" smtClean="0"/>
              <a:t>beside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Don’t forget what you already know about telling </a:t>
            </a:r>
            <a:r>
              <a:rPr lang="en-US" dirty="0" smtClean="0"/>
              <a:t>stories to students: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• Stay in </a:t>
            </a:r>
            <a:r>
              <a:rPr lang="en-US" b="1" dirty="0" smtClean="0"/>
              <a:t>bounds </a:t>
            </a:r>
            <a:r>
              <a:rPr lang="en-US" dirty="0" smtClean="0"/>
              <a:t>(Don’t use words they don’t know)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• Teach to the </a:t>
            </a:r>
            <a:r>
              <a:rPr lang="en-US" b="1" dirty="0" smtClean="0"/>
              <a:t>eyes </a:t>
            </a:r>
            <a:r>
              <a:rPr lang="en-US" dirty="0" smtClean="0"/>
              <a:t>(You can see if they get it)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• Use your voice</a:t>
            </a:r>
          </a:p>
          <a:p>
            <a:pPr>
              <a:buNone/>
            </a:pPr>
            <a:r>
              <a:rPr lang="en-US" dirty="0" smtClean="0"/>
              <a:t>	“</a:t>
            </a:r>
            <a:r>
              <a:rPr lang="en-US" dirty="0"/>
              <a:t>H</a:t>
            </a:r>
            <a:r>
              <a:rPr lang="en-US" dirty="0" smtClean="0"/>
              <a:t>igh, low; fast, slow; loud, soft; pause”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Mem</a:t>
            </a:r>
            <a:r>
              <a:rPr lang="en-US" dirty="0" smtClean="0"/>
              <a:t> Fox—</a:t>
            </a:r>
            <a:r>
              <a:rPr lang="en-US" u="sng" dirty="0" smtClean="0"/>
              <a:t>Reading Magic</a:t>
            </a:r>
            <a:endParaRPr lang="en-US" u="sng" dirty="0"/>
          </a:p>
          <a:p>
            <a:pPr>
              <a:buNone/>
            </a:pPr>
            <a:r>
              <a:rPr lang="en-US" b="1" dirty="0" smtClean="0"/>
              <a:t>• Build anticipation</a:t>
            </a:r>
          </a:p>
          <a:p>
            <a:pPr>
              <a:buNone/>
            </a:pPr>
            <a:r>
              <a:rPr lang="en-US" dirty="0" smtClean="0"/>
              <a:t>	“</a:t>
            </a:r>
            <a:r>
              <a:rPr lang="en-US" dirty="0" err="1" smtClean="0"/>
              <a:t>Pero</a:t>
            </a:r>
            <a:r>
              <a:rPr lang="en-US" dirty="0" smtClean="0"/>
              <a:t> hay un </a:t>
            </a:r>
            <a:r>
              <a:rPr lang="en-US" dirty="0" err="1" smtClean="0"/>
              <a:t>problema</a:t>
            </a:r>
            <a:r>
              <a:rPr lang="en-US" dirty="0" smtClean="0"/>
              <a:t>…”  </a:t>
            </a:r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smtClean="0"/>
              <a:t>	But there is a problem…</a:t>
            </a:r>
          </a:p>
          <a:p>
            <a:pPr>
              <a:buNone/>
            </a:pPr>
            <a:r>
              <a:rPr lang="en-US" dirty="0" smtClean="0"/>
              <a:t>	“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el fin del </a:t>
            </a:r>
            <a:r>
              <a:rPr lang="en-US" dirty="0" err="1" smtClean="0"/>
              <a:t>cuento</a:t>
            </a:r>
            <a:r>
              <a:rPr lang="en-US" dirty="0" smtClean="0"/>
              <a:t>…”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But this is not the end of the story…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The legend of </a:t>
            </a:r>
            <a:r>
              <a:rPr lang="en-US" sz="4000" b="1" i="1" dirty="0" smtClean="0"/>
              <a:t>La </a:t>
            </a:r>
            <a:r>
              <a:rPr lang="en-US" sz="4000" b="1" i="1" dirty="0" err="1" smtClean="0"/>
              <a:t>Llorona</a:t>
            </a:r>
            <a:r>
              <a:rPr lang="en-US" sz="4000" b="1" i="1" dirty="0" smtClean="0"/>
              <a:t> </a:t>
            </a:r>
            <a:r>
              <a:rPr lang="en-US" sz="4000" b="1" dirty="0" smtClean="0"/>
              <a:t>is not </a:t>
            </a:r>
            <a:r>
              <a:rPr lang="en-US" sz="4000" b="1" dirty="0"/>
              <a:t>just an interesting </a:t>
            </a:r>
            <a:r>
              <a:rPr lang="en-US" sz="4000" b="1" dirty="0" smtClean="0"/>
              <a:t>story—it displays values </a:t>
            </a:r>
            <a:r>
              <a:rPr lang="en-US" sz="4000" b="1" dirty="0"/>
              <a:t>in </a:t>
            </a:r>
            <a:r>
              <a:rPr lang="en-US" sz="4000" b="1" dirty="0" smtClean="0"/>
              <a:t>Hispanic culture</a:t>
            </a:r>
          </a:p>
          <a:p>
            <a:pPr>
              <a:buNone/>
            </a:pPr>
            <a:endParaRPr lang="en-US" sz="4000" b="1" dirty="0"/>
          </a:p>
          <a:p>
            <a:r>
              <a:rPr lang="en-US" sz="4000" b="1" dirty="0"/>
              <a:t>What </a:t>
            </a:r>
            <a:r>
              <a:rPr lang="en-US" sz="4000" b="1" dirty="0" smtClean="0"/>
              <a:t>are some possible values that are </a:t>
            </a:r>
            <a:r>
              <a:rPr lang="en-US" sz="4000" b="1" dirty="0"/>
              <a:t>being taught in this story?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low, test high.</a:t>
            </a:r>
          </a:p>
          <a:p>
            <a:pPr>
              <a:buNone/>
            </a:pPr>
            <a:r>
              <a:rPr lang="en-US" dirty="0" smtClean="0"/>
              <a:t>Tell the story in a comprehensible way, using simple words that students know.  Assess it with higher order thinking.</a:t>
            </a:r>
          </a:p>
          <a:p>
            <a:r>
              <a:rPr lang="en-US" dirty="0" smtClean="0"/>
              <a:t>Use English, if needed for, higher order thinking that the students may not have words for yet.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867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b="1" dirty="0" smtClean="0"/>
              <a:t>ACTFL STANDARDS</a:t>
            </a:r>
            <a:endParaRPr lang="en-US" sz="4400" dirty="0"/>
          </a:p>
          <a:p>
            <a:pPr>
              <a:buNone/>
            </a:pPr>
            <a:r>
              <a:rPr lang="en-US" b="1" dirty="0" smtClean="0"/>
              <a:t>	CULTURES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Gain Knowledge and Understanding of Other Cultures</a:t>
            </a:r>
            <a:endParaRPr lang="en-US" dirty="0"/>
          </a:p>
          <a:p>
            <a:pPr lvl="0"/>
            <a:r>
              <a:rPr lang="en-US" b="1" dirty="0"/>
              <a:t>Standard 2.1:</a:t>
            </a:r>
            <a:r>
              <a:rPr lang="en-US" dirty="0"/>
              <a:t> Students demonstrate an understanding of the relationship between the practices and perspectives of the culture </a:t>
            </a:r>
            <a:r>
              <a:rPr lang="en-US" dirty="0" smtClean="0"/>
              <a:t>studied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b="1" dirty="0"/>
              <a:t>Standard 2.2:</a:t>
            </a:r>
            <a:r>
              <a:rPr lang="en-US" dirty="0"/>
              <a:t> Students demonstrate an understanding of the relationship between the products and perspectives of the culture studied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The Cry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DVD about </a:t>
            </a:r>
            <a:r>
              <a:rPr lang="en-US" dirty="0" smtClean="0">
                <a:solidFill>
                  <a:schemeClr val="bg1"/>
                </a:solidFill>
              </a:rPr>
              <a:t>the legend of La </a:t>
            </a:r>
            <a:r>
              <a:rPr lang="en-US" dirty="0" err="1" smtClean="0">
                <a:solidFill>
                  <a:schemeClr val="bg1"/>
                </a:solidFill>
              </a:rPr>
              <a:t>Llorona</a:t>
            </a: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Directed by Bernadine </a:t>
            </a:r>
            <a:r>
              <a:rPr lang="en-US" dirty="0" err="1" smtClean="0">
                <a:solidFill>
                  <a:schemeClr val="bg1"/>
                </a:solidFill>
              </a:rPr>
              <a:t>Santistevan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Lallorona.com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Ixta</a:t>
            </a:r>
            <a:r>
              <a:rPr lang="en-US" dirty="0" smtClean="0"/>
              <a:t> y Popo</a:t>
            </a:r>
          </a:p>
          <a:p>
            <a:r>
              <a:rPr lang="es-ES" b="1" dirty="0" smtClean="0"/>
              <a:t>La Calle de la Quemada</a:t>
            </a:r>
          </a:p>
          <a:p>
            <a:r>
              <a:rPr lang="en-US" dirty="0" err="1" smtClean="0"/>
              <a:t>Bailando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Fantasma</a:t>
            </a:r>
            <a:endParaRPr lang="en-US" dirty="0" smtClean="0"/>
          </a:p>
          <a:p>
            <a:r>
              <a:rPr lang="en-US" dirty="0" err="1" smtClean="0"/>
              <a:t>Compartiendo</a:t>
            </a:r>
            <a:r>
              <a:rPr lang="en-US" dirty="0" smtClean="0"/>
              <a:t> con la </a:t>
            </a:r>
            <a:r>
              <a:rPr lang="en-US" dirty="0" err="1" smtClean="0"/>
              <a:t>Muerte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TIME TO PROCESS!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Think of a </a:t>
            </a:r>
            <a:r>
              <a:rPr lang="en-US" b="1" dirty="0" smtClean="0"/>
              <a:t>legend from your target culture that you </a:t>
            </a:r>
            <a:r>
              <a:rPr lang="en-US" b="1" dirty="0"/>
              <a:t>could tell </a:t>
            </a:r>
            <a:r>
              <a:rPr lang="en-US" b="1" dirty="0" smtClean="0"/>
              <a:t>with limited vocabulary</a:t>
            </a:r>
          </a:p>
          <a:p>
            <a:pPr>
              <a:buNone/>
            </a:pPr>
            <a:r>
              <a:rPr lang="en-US" dirty="0" smtClean="0"/>
              <a:t>How can you simplify it?</a:t>
            </a:r>
          </a:p>
          <a:p>
            <a:pPr>
              <a:buNone/>
            </a:pPr>
            <a:endParaRPr lang="en-US" dirty="0"/>
          </a:p>
          <a:p>
            <a:r>
              <a:rPr lang="en-US" b="1" dirty="0" smtClean="0"/>
              <a:t>Adapt it with high </a:t>
            </a:r>
            <a:r>
              <a:rPr lang="en-US" b="1" dirty="0"/>
              <a:t>frequency words</a:t>
            </a:r>
            <a:endParaRPr lang="en-US" dirty="0"/>
          </a:p>
          <a:p>
            <a:pPr>
              <a:buNone/>
            </a:pPr>
            <a:r>
              <a:rPr lang="en-US" dirty="0"/>
              <a:t>Use </a:t>
            </a:r>
            <a:r>
              <a:rPr lang="en-US" dirty="0" smtClean="0"/>
              <a:t>pre-existing </a:t>
            </a:r>
            <a:r>
              <a:rPr lang="en-US" dirty="0"/>
              <a:t>vocabulary</a:t>
            </a:r>
          </a:p>
          <a:p>
            <a:pPr>
              <a:buNone/>
            </a:pPr>
            <a:r>
              <a:rPr lang="en-US" dirty="0" smtClean="0"/>
              <a:t>Use no </a:t>
            </a:r>
            <a:r>
              <a:rPr lang="en-US" dirty="0"/>
              <a:t>more than 8 new </a:t>
            </a:r>
            <a:r>
              <a:rPr lang="en-US" dirty="0" smtClean="0"/>
              <a:t>words/structures</a:t>
            </a:r>
            <a:endParaRPr lang="en-US" dirty="0"/>
          </a:p>
          <a:p>
            <a:pPr>
              <a:buNone/>
            </a:pPr>
            <a:r>
              <a:rPr lang="en-US" dirty="0" smtClean="0"/>
              <a:t>Write it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Any story, but especially a legend, can be told on many different levels—level I to AP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Keep spiraling up and out with each re-telling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Trying!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 </a:t>
            </a:r>
            <a:r>
              <a:rPr lang="en-US" b="1" dirty="0"/>
              <a:t>Pareto principle</a:t>
            </a:r>
            <a:r>
              <a:rPr lang="en-US" dirty="0"/>
              <a:t> (also known as the </a:t>
            </a:r>
            <a:r>
              <a:rPr lang="en-US" b="1" dirty="0"/>
              <a:t>80-20 rule</a:t>
            </a:r>
            <a:r>
              <a:rPr lang="en-US" dirty="0"/>
              <a:t>) states that for many events roughly 80% of the effects come from 20% of the causes.  80% of the plans will not work.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point is </a:t>
            </a:r>
            <a:r>
              <a:rPr lang="en-US" dirty="0" smtClean="0"/>
              <a:t>to keep trying: </a:t>
            </a:r>
            <a:r>
              <a:rPr lang="en-US" dirty="0"/>
              <a:t>W</a:t>
            </a:r>
            <a:r>
              <a:rPr lang="en-US" dirty="0" smtClean="0"/>
              <a:t>ithout </a:t>
            </a:r>
            <a:r>
              <a:rPr lang="en-US" dirty="0"/>
              <a:t>the 80% of the plans that fail, the 20% of the plans that succeed would not succeed.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"If you want your children to be intelligent, read them fairy tales. If you want them to be more intelligent, read them more fairy tales." </a:t>
            </a:r>
            <a:br>
              <a:rPr lang="en-US" b="1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"If you want your children to be intelligent, read them fairy tales. If you want them to be more intelligent, read them more fairy tales." </a:t>
            </a:r>
            <a:br>
              <a:rPr lang="en-US" b="1" dirty="0" smtClean="0"/>
            </a:br>
            <a:endParaRPr lang="en-US" b="1" dirty="0" smtClean="0"/>
          </a:p>
          <a:p>
            <a:pPr>
              <a:buNone/>
            </a:pPr>
            <a:r>
              <a:rPr lang="en-US" i="1" dirty="0" smtClean="0"/>
              <a:t>—</a:t>
            </a:r>
            <a:r>
              <a:rPr lang="en-US" i="1" dirty="0" smtClean="0"/>
              <a:t> </a:t>
            </a:r>
            <a:r>
              <a:rPr lang="en-US" i="1" dirty="0" smtClean="0">
                <a:hlinkClick r:id="rId2"/>
              </a:rPr>
              <a:t>Albert </a:t>
            </a:r>
            <a:r>
              <a:rPr lang="en-US" i="1" dirty="0" smtClean="0">
                <a:hlinkClick r:id="rId2"/>
              </a:rPr>
              <a:t>Einstein</a:t>
            </a:r>
            <a:r>
              <a:rPr lang="en-US" i="1" dirty="0" smtClean="0"/>
              <a:t> 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danliterature.files.wordpress.com/2010/05/albert-einstein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4290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P</a:t>
            </a:r>
            <a:r>
              <a:rPr lang="en-US" sz="4000" b="1" dirty="0" smtClean="0"/>
              <a:t>ick </a:t>
            </a:r>
            <a:r>
              <a:rPr lang="en-US" sz="4000" b="1" dirty="0" smtClean="0"/>
              <a:t>a </a:t>
            </a:r>
            <a:r>
              <a:rPr lang="en-US" sz="4000" b="1" dirty="0" smtClean="0"/>
              <a:t>Worthwhile </a:t>
            </a:r>
            <a:r>
              <a:rPr lang="en-US" sz="4000" b="1" dirty="0" smtClean="0"/>
              <a:t>S</a:t>
            </a:r>
            <a:r>
              <a:rPr lang="en-US" sz="4000" b="1" dirty="0" smtClean="0"/>
              <a:t>tory</a:t>
            </a:r>
            <a:endParaRPr lang="en-US" sz="40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P</a:t>
            </a:r>
            <a:r>
              <a:rPr lang="en-US" sz="4000" b="1" dirty="0" smtClean="0"/>
              <a:t>ick </a:t>
            </a:r>
            <a:r>
              <a:rPr lang="en-US" sz="4000" b="1" dirty="0" smtClean="0"/>
              <a:t>a </a:t>
            </a:r>
            <a:r>
              <a:rPr lang="en-US" sz="4000" b="1" dirty="0" smtClean="0"/>
              <a:t>Worthwhile </a:t>
            </a:r>
            <a:r>
              <a:rPr lang="en-US" sz="4000" b="1" dirty="0" smtClean="0"/>
              <a:t>S</a:t>
            </a:r>
            <a:r>
              <a:rPr lang="en-US" sz="4000" b="1" dirty="0" smtClean="0"/>
              <a:t>tory</a:t>
            </a:r>
            <a:endParaRPr lang="en-US" sz="40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Ideally, it should be</a:t>
            </a:r>
            <a:r>
              <a:rPr lang="en-US" sz="2800" dirty="0" smtClean="0"/>
              <a:t>:</a:t>
            </a:r>
            <a:endParaRPr lang="en-US" sz="4000" b="1" dirty="0" smtClean="0"/>
          </a:p>
          <a:p>
            <a:r>
              <a:rPr lang="en-US" sz="4000" b="1" dirty="0"/>
              <a:t>Familiar in the culture</a:t>
            </a:r>
          </a:p>
          <a:p>
            <a:pPr>
              <a:buNone/>
            </a:pPr>
            <a:endParaRPr lang="en-US" sz="4000" b="1" dirty="0"/>
          </a:p>
          <a:p>
            <a:r>
              <a:rPr lang="en-US" sz="4000" b="1" dirty="0"/>
              <a:t>Used for different </a:t>
            </a:r>
            <a:r>
              <a:rPr lang="en-US" sz="4000" b="1" dirty="0" smtClean="0"/>
              <a:t>purposes</a:t>
            </a:r>
          </a:p>
          <a:p>
            <a:pPr>
              <a:buNone/>
            </a:pPr>
            <a:endParaRPr lang="en-US" sz="4000" b="1" dirty="0"/>
          </a:p>
          <a:p>
            <a:r>
              <a:rPr lang="en-US" sz="4000" b="1" dirty="0" smtClean="0"/>
              <a:t>Something with staying power</a:t>
            </a:r>
            <a:endParaRPr lang="en-US" sz="4000" b="1" dirty="0"/>
          </a:p>
          <a:p>
            <a:pPr>
              <a:buNone/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P</a:t>
            </a:r>
            <a:r>
              <a:rPr lang="en-US" sz="4000" b="1" dirty="0" smtClean="0"/>
              <a:t>ick </a:t>
            </a:r>
            <a:r>
              <a:rPr lang="en-US" sz="4000" b="1" dirty="0" smtClean="0"/>
              <a:t>a </a:t>
            </a:r>
            <a:r>
              <a:rPr lang="en-US" sz="4000" b="1" dirty="0" smtClean="0"/>
              <a:t>Worthwhile </a:t>
            </a:r>
            <a:r>
              <a:rPr lang="en-US" sz="4000" b="1" dirty="0" smtClean="0"/>
              <a:t>S</a:t>
            </a:r>
            <a:r>
              <a:rPr lang="en-US" sz="4000" b="1" dirty="0" smtClean="0"/>
              <a:t>tory</a:t>
            </a:r>
            <a:endParaRPr lang="en-US" sz="4000" b="1" dirty="0" smtClean="0"/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/>
              <a:t>Familiar in the </a:t>
            </a:r>
            <a:r>
              <a:rPr lang="en-US" sz="4000" b="1" dirty="0" smtClean="0"/>
              <a:t>culture</a:t>
            </a:r>
          </a:p>
          <a:p>
            <a:pPr>
              <a:buNone/>
            </a:pPr>
            <a:r>
              <a:rPr lang="en-US" sz="4000" dirty="0" smtClean="0"/>
              <a:t>		• Everybody </a:t>
            </a:r>
            <a:r>
              <a:rPr lang="en-US" sz="4000" dirty="0"/>
              <a:t>tells </a:t>
            </a:r>
            <a:r>
              <a:rPr lang="en-US" sz="4000" dirty="0" smtClean="0"/>
              <a:t>it</a:t>
            </a:r>
            <a:endParaRPr lang="en-US" sz="4000" dirty="0"/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	 • Contains </a:t>
            </a:r>
            <a:r>
              <a:rPr lang="en-US" sz="4000" dirty="0" smtClean="0"/>
              <a:t>cultural themes</a:t>
            </a:r>
            <a:endParaRPr lang="en-US" sz="4000" dirty="0"/>
          </a:p>
          <a:p>
            <a:pPr>
              <a:buNone/>
            </a:pPr>
            <a:endParaRPr lang="en-US" sz="4000" dirty="0"/>
          </a:p>
          <a:p>
            <a:pPr>
              <a:buNone/>
            </a:pPr>
            <a:endParaRPr lang="en-US" sz="4000" b="1" dirty="0"/>
          </a:p>
          <a:p>
            <a:pPr>
              <a:buNone/>
            </a:pPr>
            <a:endParaRPr lang="en-US" sz="4000" b="1" dirty="0"/>
          </a:p>
          <a:p>
            <a:pPr>
              <a:buNone/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P</a:t>
            </a:r>
            <a:r>
              <a:rPr lang="en-US" sz="4000" b="1" dirty="0" smtClean="0"/>
              <a:t>ick </a:t>
            </a:r>
            <a:r>
              <a:rPr lang="en-US" sz="4000" b="1" dirty="0" smtClean="0"/>
              <a:t>a </a:t>
            </a:r>
            <a:r>
              <a:rPr lang="en-US" sz="4000" b="1" dirty="0" smtClean="0"/>
              <a:t>Worthwhile </a:t>
            </a:r>
            <a:r>
              <a:rPr lang="en-US" sz="4000" b="1" dirty="0" smtClean="0"/>
              <a:t>S</a:t>
            </a:r>
            <a:r>
              <a:rPr lang="en-US" sz="4000" b="1" dirty="0" smtClean="0"/>
              <a:t>tory</a:t>
            </a:r>
            <a:endParaRPr lang="en-US" sz="4000" b="1" dirty="0" smtClean="0"/>
          </a:p>
          <a:p>
            <a:pPr>
              <a:buNone/>
            </a:pPr>
            <a:endParaRPr lang="en-US" sz="4000" b="1" dirty="0"/>
          </a:p>
          <a:p>
            <a:pPr>
              <a:buNone/>
            </a:pPr>
            <a:r>
              <a:rPr lang="en-US" sz="4000" b="1" dirty="0"/>
              <a:t>Used for different </a:t>
            </a:r>
            <a:r>
              <a:rPr lang="en-US" sz="4000" b="1" dirty="0" smtClean="0"/>
              <a:t>purposes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	 • Expresses </a:t>
            </a:r>
            <a:r>
              <a:rPr lang="en-US" sz="4000" dirty="0" smtClean="0"/>
              <a:t>values of the culture</a:t>
            </a:r>
          </a:p>
          <a:p>
            <a:pPr>
              <a:buNone/>
            </a:pPr>
            <a:r>
              <a:rPr lang="en-US" sz="4000" dirty="0" smtClean="0"/>
              <a:t>  </a:t>
            </a:r>
            <a:r>
              <a:rPr lang="en-US" sz="4000" dirty="0" smtClean="0"/>
              <a:t>		     (</a:t>
            </a:r>
            <a:r>
              <a:rPr lang="en-US" sz="4000" dirty="0" smtClean="0"/>
              <a:t>Not </a:t>
            </a:r>
            <a:r>
              <a:rPr lang="en-US" sz="4000" dirty="0"/>
              <a:t>just an interesting </a:t>
            </a:r>
            <a:r>
              <a:rPr lang="en-US" sz="4000" dirty="0" smtClean="0"/>
              <a:t>story)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	 • Is </a:t>
            </a:r>
            <a:r>
              <a:rPr lang="en-US" sz="4000" dirty="0" smtClean="0"/>
              <a:t>adaptable</a:t>
            </a:r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endParaRPr lang="en-US" sz="4000" b="1" dirty="0"/>
          </a:p>
          <a:p>
            <a:pPr>
              <a:buNone/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P</a:t>
            </a:r>
            <a:r>
              <a:rPr lang="en-US" sz="4000" b="1" dirty="0" smtClean="0"/>
              <a:t>ick </a:t>
            </a:r>
            <a:r>
              <a:rPr lang="en-US" sz="4000" b="1" dirty="0" smtClean="0"/>
              <a:t>a </a:t>
            </a:r>
            <a:r>
              <a:rPr lang="en-US" sz="4000" b="1" dirty="0" smtClean="0"/>
              <a:t>Worthwhile </a:t>
            </a:r>
            <a:r>
              <a:rPr lang="en-US" sz="4000" b="1" dirty="0" smtClean="0"/>
              <a:t>S</a:t>
            </a:r>
            <a:r>
              <a:rPr lang="en-US" sz="4000" b="1" dirty="0" smtClean="0"/>
              <a:t>tory</a:t>
            </a:r>
            <a:endParaRPr lang="en-US" sz="40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Something </a:t>
            </a:r>
            <a:r>
              <a:rPr lang="en-US" sz="4000" b="1" dirty="0" smtClean="0"/>
              <a:t>with staying power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	 • We </a:t>
            </a:r>
            <a:r>
              <a:rPr lang="en-US" sz="4000" dirty="0" smtClean="0"/>
              <a:t>want to hear it </a:t>
            </a:r>
            <a:r>
              <a:rPr lang="en-US" sz="4000" dirty="0" smtClean="0"/>
              <a:t>again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	</a:t>
            </a:r>
            <a:r>
              <a:rPr lang="en-US" sz="4000" dirty="0" smtClean="0"/>
              <a:t> • </a:t>
            </a:r>
            <a:r>
              <a:rPr lang="en-US" sz="4000" dirty="0" smtClean="0"/>
              <a:t>H</a:t>
            </a:r>
            <a:r>
              <a:rPr lang="en-US" sz="4000" dirty="0" smtClean="0"/>
              <a:t>as </a:t>
            </a:r>
            <a:r>
              <a:rPr lang="en-US" sz="4000" dirty="0" smtClean="0"/>
              <a:t>deeper </a:t>
            </a:r>
            <a:r>
              <a:rPr lang="en-US" sz="4000" dirty="0" smtClean="0"/>
              <a:t>subtext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	</a:t>
            </a:r>
            <a:r>
              <a:rPr lang="en-US" sz="4000" dirty="0" smtClean="0"/>
              <a:t>	(subliminal messages)</a:t>
            </a:r>
            <a:endParaRPr lang="en-US" sz="4000" dirty="0" smtClean="0"/>
          </a:p>
          <a:p>
            <a:endParaRPr lang="en-US" sz="4000" b="1" dirty="0"/>
          </a:p>
          <a:p>
            <a:pPr>
              <a:buNone/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570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It’s OK to tell it again! </vt:lpstr>
      <vt:lpstr>Legends</vt:lpstr>
      <vt:lpstr>Legends</vt:lpstr>
      <vt:lpstr>Slide 13</vt:lpstr>
      <vt:lpstr>Slide 14</vt:lpstr>
      <vt:lpstr>Telling a Legend</vt:lpstr>
      <vt:lpstr>Initial Telling</vt:lpstr>
      <vt:lpstr>Slide 17</vt:lpstr>
      <vt:lpstr>Slide 18</vt:lpstr>
      <vt:lpstr>Slide 19</vt:lpstr>
      <vt:lpstr>Slide 20</vt:lpstr>
      <vt:lpstr>Slide 21</vt:lpstr>
      <vt:lpstr>TIME TO PROCESS!</vt:lpstr>
      <vt:lpstr>Slide 23</vt:lpstr>
      <vt:lpstr>Keep Trying!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bhedstrom</cp:lastModifiedBy>
  <cp:revision>86</cp:revision>
  <dcterms:created xsi:type="dcterms:W3CDTF">2010-07-20T15:21:26Z</dcterms:created>
  <dcterms:modified xsi:type="dcterms:W3CDTF">2011-11-16T23:38:34Z</dcterms:modified>
</cp:coreProperties>
</file>